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54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01C3E84E-1FA6-4D6F-B56F-DDD29FE4042C}" type="datetimeFigureOut">
              <a:rPr lang="en-US" smtClean="0"/>
              <a:t>04/10/2011</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26E500B7-BAF8-4B42-929D-2C2B285D015A}"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C3E84E-1FA6-4D6F-B56F-DDD29FE4042C}" type="datetimeFigureOut">
              <a:rPr lang="en-US" smtClean="0"/>
              <a:t>04/10/2011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E500B7-BAF8-4B42-929D-2C2B285D015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C3E84E-1FA6-4D6F-B56F-DDD29FE4042C}" type="datetimeFigureOut">
              <a:rPr lang="en-US" smtClean="0"/>
              <a:t>04/10/2011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E500B7-BAF8-4B42-929D-2C2B285D015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C3E84E-1FA6-4D6F-B56F-DDD29FE4042C}" type="datetimeFigureOut">
              <a:rPr lang="en-US" smtClean="0"/>
              <a:t>04/10/2011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E500B7-BAF8-4B42-929D-2C2B285D015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01C3E84E-1FA6-4D6F-B56F-DDD29FE4042C}" type="datetimeFigureOut">
              <a:rPr lang="en-US" smtClean="0"/>
              <a:t>04/10/2011</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E500B7-BAF8-4B42-929D-2C2B285D015A}"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1C3E84E-1FA6-4D6F-B56F-DDD29FE4042C}" type="datetimeFigureOut">
              <a:rPr lang="en-US" smtClean="0"/>
              <a:t>04/10/2011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E500B7-BAF8-4B42-929D-2C2B285D015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1C3E84E-1FA6-4D6F-B56F-DDD29FE4042C}" type="datetimeFigureOut">
              <a:rPr lang="en-US" smtClean="0"/>
              <a:t>04/10/2011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E500B7-BAF8-4B42-929D-2C2B285D015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1C3E84E-1FA6-4D6F-B56F-DDD29FE4042C}" type="datetimeFigureOut">
              <a:rPr lang="en-US" smtClean="0"/>
              <a:t>04/10/2011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E500B7-BAF8-4B42-929D-2C2B285D015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01C3E84E-1FA6-4D6F-B56F-DDD29FE4042C}" type="datetimeFigureOut">
              <a:rPr lang="en-US" smtClean="0"/>
              <a:t>04/10/2011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E500B7-BAF8-4B42-929D-2C2B285D015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1C3E84E-1FA6-4D6F-B56F-DDD29FE4042C}" type="datetimeFigureOut">
              <a:rPr lang="en-US" smtClean="0"/>
              <a:t>04/10/2011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E500B7-BAF8-4B42-929D-2C2B285D015A}"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01C3E84E-1FA6-4D6F-B56F-DDD29FE4042C}" type="datetimeFigureOut">
              <a:rPr lang="en-US" smtClean="0"/>
              <a:t>04/10/2011</a:t>
            </a:fld>
            <a:endParaRPr lang="en-US"/>
          </a:p>
        </p:txBody>
      </p:sp>
      <p:sp>
        <p:nvSpPr>
          <p:cNvPr id="7" name="Slide Number Placeholder 6"/>
          <p:cNvSpPr>
            <a:spLocks noGrp="1"/>
          </p:cNvSpPr>
          <p:nvPr>
            <p:ph type="sldNum" sz="quarter" idx="12"/>
          </p:nvPr>
        </p:nvSpPr>
        <p:spPr/>
        <p:txBody>
          <a:bodyPr/>
          <a:lstStyle/>
          <a:p>
            <a:fld id="{26E500B7-BAF8-4B42-929D-2C2B285D015A}"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01C3E84E-1FA6-4D6F-B56F-DDD29FE4042C}" type="datetimeFigureOut">
              <a:rPr lang="en-US" smtClean="0"/>
              <a:t>04/10/2011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26E500B7-BAF8-4B42-929D-2C2B285D015A}"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Math Club 4/11</a:t>
            </a:r>
            <a:endParaRPr lang="en-US" dirty="0"/>
          </a:p>
        </p:txBody>
      </p:sp>
      <p:sp>
        <p:nvSpPr>
          <p:cNvPr id="2" name="Title 1"/>
          <p:cNvSpPr>
            <a:spLocks noGrp="1"/>
          </p:cNvSpPr>
          <p:nvPr>
            <p:ph type="ctrTitle"/>
          </p:nvPr>
        </p:nvSpPr>
        <p:spPr/>
        <p:txBody>
          <a:bodyPr>
            <a:noAutofit/>
          </a:bodyPr>
          <a:lstStyle/>
          <a:p>
            <a:r>
              <a:rPr lang="en-US" sz="3200" dirty="0" smtClean="0"/>
              <a:t>How (not) to Write Contest Solutions</a:t>
            </a:r>
            <a:endParaRPr lang="en-US" sz="3200" dirty="0"/>
          </a:p>
        </p:txBody>
      </p:sp>
    </p:spTree>
    <p:extLst>
      <p:ext uri="{BB962C8B-B14F-4D97-AF65-F5344CB8AC3E}">
        <p14:creationId xmlns:p14="http://schemas.microsoft.com/office/powerpoint/2010/main" val="2295391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type 1</a:t>
            </a:r>
            <a:endParaRPr lang="en-US" dirty="0"/>
          </a:p>
        </p:txBody>
      </p:sp>
      <p:sp>
        <p:nvSpPr>
          <p:cNvPr id="3" name="Content Placeholder 2"/>
          <p:cNvSpPr>
            <a:spLocks noGrp="1"/>
          </p:cNvSpPr>
          <p:nvPr>
            <p:ph idx="1"/>
          </p:nvPr>
        </p:nvSpPr>
        <p:spPr/>
        <p:txBody>
          <a:bodyPr/>
          <a:lstStyle/>
          <a:p>
            <a:r>
              <a:rPr lang="en-US" dirty="0" smtClean="0"/>
              <a:t>“Prove that…” or “Determine”</a:t>
            </a:r>
          </a:p>
          <a:p>
            <a:r>
              <a:rPr lang="en-US" dirty="0" smtClean="0"/>
              <a:t>The objective is clear, you just have to derive some statement from the given data by a series of logical steps.</a:t>
            </a:r>
          </a:p>
          <a:p>
            <a:r>
              <a:rPr lang="en-US" dirty="0" smtClean="0"/>
              <a:t>It helps to work backwards (it suffices to prove [weaker lemma])</a:t>
            </a:r>
          </a:p>
          <a:p>
            <a:r>
              <a:rPr lang="en-US" dirty="0" smtClean="0"/>
              <a:t>If stuck, you can list everything you know about the problem (constraints, equalities, </a:t>
            </a:r>
            <a:r>
              <a:rPr lang="en-US" dirty="0" err="1" smtClean="0"/>
              <a:t>etc</a:t>
            </a:r>
            <a:r>
              <a:rPr lang="en-US" dirty="0" smtClean="0"/>
              <a:t>)</a:t>
            </a:r>
            <a:endParaRPr lang="en-US" dirty="0"/>
          </a:p>
        </p:txBody>
      </p:sp>
    </p:spTree>
    <p:extLst>
      <p:ext uri="{BB962C8B-B14F-4D97-AF65-F5344CB8AC3E}">
        <p14:creationId xmlns:p14="http://schemas.microsoft.com/office/powerpoint/2010/main" val="427858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type 2</a:t>
            </a:r>
            <a:endParaRPr lang="en-US" dirty="0"/>
          </a:p>
        </p:txBody>
      </p:sp>
      <p:sp>
        <p:nvSpPr>
          <p:cNvPr id="3" name="Content Placeholder 2"/>
          <p:cNvSpPr>
            <a:spLocks noGrp="1"/>
          </p:cNvSpPr>
          <p:nvPr>
            <p:ph idx="1"/>
          </p:nvPr>
        </p:nvSpPr>
        <p:spPr/>
        <p:txBody>
          <a:bodyPr/>
          <a:lstStyle/>
          <a:p>
            <a:r>
              <a:rPr lang="en-US" dirty="0" smtClean="0"/>
              <a:t>“Find a…” or “Find all…”</a:t>
            </a:r>
          </a:p>
          <a:p>
            <a:r>
              <a:rPr lang="en-US" dirty="0" smtClean="0"/>
              <a:t>Requires you to find something that satisfies a bunch of requirements</a:t>
            </a:r>
          </a:p>
          <a:p>
            <a:r>
              <a:rPr lang="en-US" dirty="0" smtClean="0"/>
              <a:t>Usually involves guessing a solution that nearly works, then tweaking it…</a:t>
            </a:r>
          </a:p>
          <a:p>
            <a:r>
              <a:rPr lang="en-US" dirty="0" smtClean="0"/>
              <a:t>“Find all…” requires you to prove that no other solutions exist, even if you have already found some solutions.</a:t>
            </a:r>
          </a:p>
          <a:p>
            <a:endParaRPr lang="en-US" dirty="0"/>
          </a:p>
        </p:txBody>
      </p:sp>
    </p:spTree>
    <p:extLst>
      <p:ext uri="{BB962C8B-B14F-4D97-AF65-F5344CB8AC3E}">
        <p14:creationId xmlns:p14="http://schemas.microsoft.com/office/powerpoint/2010/main" val="3603539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type 3</a:t>
            </a:r>
            <a:endParaRPr lang="en-US" dirty="0"/>
          </a:p>
        </p:txBody>
      </p:sp>
      <p:sp>
        <p:nvSpPr>
          <p:cNvPr id="3" name="Content Placeholder 2"/>
          <p:cNvSpPr>
            <a:spLocks noGrp="1"/>
          </p:cNvSpPr>
          <p:nvPr>
            <p:ph idx="1"/>
          </p:nvPr>
        </p:nvSpPr>
        <p:spPr/>
        <p:txBody>
          <a:bodyPr/>
          <a:lstStyle/>
          <a:p>
            <a:r>
              <a:rPr lang="en-US" dirty="0" smtClean="0"/>
              <a:t>“Is there a …”</a:t>
            </a:r>
          </a:p>
          <a:p>
            <a:r>
              <a:rPr lang="en-US" dirty="0" smtClean="0"/>
              <a:t>You have to determine if the statement is true or false.</a:t>
            </a:r>
          </a:p>
          <a:p>
            <a:r>
              <a:rPr lang="en-US" dirty="0" smtClean="0"/>
              <a:t>If it’s true, you have to prove it.</a:t>
            </a:r>
          </a:p>
          <a:p>
            <a:r>
              <a:rPr lang="en-US" dirty="0" smtClean="0"/>
              <a:t>If it’s false, you only have to provide a counterexample.</a:t>
            </a:r>
          </a:p>
        </p:txBody>
      </p:sp>
    </p:spTree>
    <p:extLst>
      <p:ext uri="{BB962C8B-B14F-4D97-AF65-F5344CB8AC3E}">
        <p14:creationId xmlns:p14="http://schemas.microsoft.com/office/powerpoint/2010/main" val="1425121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Good luck tomorrow! :D</a:t>
            </a:r>
            <a:endParaRPr lang="en-US" dirty="0"/>
          </a:p>
        </p:txBody>
      </p:sp>
    </p:spTree>
    <p:extLst>
      <p:ext uri="{BB962C8B-B14F-4D97-AF65-F5344CB8AC3E}">
        <p14:creationId xmlns:p14="http://schemas.microsoft.com/office/powerpoint/2010/main" val="7736997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week’s math contests</a:t>
            </a:r>
            <a:endParaRPr lang="en-US" dirty="0"/>
          </a:p>
        </p:txBody>
      </p:sp>
      <p:sp>
        <p:nvSpPr>
          <p:cNvPr id="3" name="Content Placeholder 2"/>
          <p:cNvSpPr>
            <a:spLocks noGrp="1"/>
          </p:cNvSpPr>
          <p:nvPr>
            <p:ph idx="1"/>
          </p:nvPr>
        </p:nvSpPr>
        <p:spPr/>
        <p:txBody>
          <a:bodyPr/>
          <a:lstStyle/>
          <a:p>
            <a:r>
              <a:rPr lang="en-US" b="1" dirty="0" smtClean="0"/>
              <a:t>Euclid</a:t>
            </a:r>
            <a:r>
              <a:rPr lang="en-US" dirty="0" smtClean="0"/>
              <a:t>: Tuesday 4/12; 10 written questions, 2 hours 30 minutes</a:t>
            </a:r>
          </a:p>
          <a:p>
            <a:r>
              <a:rPr lang="en-US" b="1" dirty="0" smtClean="0"/>
              <a:t>Galois/</a:t>
            </a:r>
            <a:r>
              <a:rPr lang="en-US" b="1" dirty="0" err="1" smtClean="0"/>
              <a:t>Hypatia</a:t>
            </a:r>
            <a:r>
              <a:rPr lang="en-US" dirty="0" smtClean="0"/>
              <a:t>: Wednesday 4/13; 4 written questions, 75 minutes</a:t>
            </a:r>
          </a:p>
        </p:txBody>
      </p:sp>
    </p:spTree>
    <p:extLst>
      <p:ext uri="{BB962C8B-B14F-4D97-AF65-F5344CB8AC3E}">
        <p14:creationId xmlns:p14="http://schemas.microsoft.com/office/powerpoint/2010/main" val="33260273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Written solutions?</a:t>
            </a:r>
            <a:endParaRPr lang="en-US" dirty="0"/>
          </a:p>
        </p:txBody>
      </p:sp>
      <p:sp>
        <p:nvSpPr>
          <p:cNvPr id="3" name="Content Placeholder 2"/>
          <p:cNvSpPr>
            <a:spLocks noGrp="1"/>
          </p:cNvSpPr>
          <p:nvPr>
            <p:ph idx="1"/>
          </p:nvPr>
        </p:nvSpPr>
        <p:spPr/>
        <p:txBody>
          <a:bodyPr/>
          <a:lstStyle/>
          <a:p>
            <a:r>
              <a:rPr lang="en-US" dirty="0" smtClean="0"/>
              <a:t>Yup, you have to write and justify your answer.</a:t>
            </a:r>
          </a:p>
          <a:p>
            <a:r>
              <a:rPr lang="en-US" dirty="0" smtClean="0"/>
              <a:t>A correct solution poorly presented will not earn full marks.</a:t>
            </a:r>
          </a:p>
          <a:p>
            <a:r>
              <a:rPr lang="en-US" dirty="0" smtClean="0"/>
              <a:t>You can get part marks for progress.</a:t>
            </a:r>
            <a:endParaRPr lang="en-US" dirty="0"/>
          </a:p>
        </p:txBody>
      </p:sp>
    </p:spTree>
    <p:extLst>
      <p:ext uri="{BB962C8B-B14F-4D97-AF65-F5344CB8AC3E}">
        <p14:creationId xmlns:p14="http://schemas.microsoft.com/office/powerpoint/2010/main" val="2699424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(easy) sample problem</a:t>
            </a:r>
            <a:endParaRPr lang="en-US" dirty="0"/>
          </a:p>
        </p:txBody>
      </p:sp>
      <p:sp>
        <p:nvSpPr>
          <p:cNvPr id="3" name="Content Placeholder 2"/>
          <p:cNvSpPr>
            <a:spLocks noGrp="1"/>
          </p:cNvSpPr>
          <p:nvPr>
            <p:ph idx="1"/>
          </p:nvPr>
        </p:nvSpPr>
        <p:spPr/>
        <p:txBody>
          <a:bodyPr/>
          <a:lstStyle/>
          <a:p>
            <a:r>
              <a:rPr lang="en-US" dirty="0"/>
              <a:t>If (x + 1)(x </a:t>
            </a:r>
            <a:r>
              <a:rPr lang="en-US" dirty="0" smtClean="0"/>
              <a:t>- 1</a:t>
            </a:r>
            <a:r>
              <a:rPr lang="en-US" dirty="0"/>
              <a:t>) = 8, determine the numerical value of (</a:t>
            </a:r>
            <a:r>
              <a:rPr lang="en-US" dirty="0" smtClean="0"/>
              <a:t>x</a:t>
            </a:r>
            <a:r>
              <a:rPr lang="en-US" baseline="30000" dirty="0" smtClean="0"/>
              <a:t>2</a:t>
            </a:r>
            <a:r>
              <a:rPr lang="en-US" dirty="0" smtClean="0"/>
              <a:t> </a:t>
            </a:r>
            <a:r>
              <a:rPr lang="en-US" dirty="0"/>
              <a:t>+ x)(</a:t>
            </a:r>
            <a:r>
              <a:rPr lang="en-US" dirty="0" smtClean="0"/>
              <a:t>x</a:t>
            </a:r>
            <a:r>
              <a:rPr lang="en-US" baseline="30000" dirty="0" smtClean="0"/>
              <a:t>2</a:t>
            </a:r>
            <a:r>
              <a:rPr lang="en-US" dirty="0" smtClean="0"/>
              <a:t> - x). (</a:t>
            </a:r>
            <a:r>
              <a:rPr lang="en-US" i="1" dirty="0" smtClean="0"/>
              <a:t>Euclid 2010 2c</a:t>
            </a:r>
            <a:r>
              <a:rPr lang="en-US" dirty="0" smtClean="0"/>
              <a:t>)</a:t>
            </a:r>
          </a:p>
          <a:p>
            <a:r>
              <a:rPr lang="en-US" dirty="0" smtClean="0"/>
              <a:t>Solve the problem first before writing.</a:t>
            </a:r>
          </a:p>
          <a:p>
            <a:r>
              <a:rPr lang="en-US" b="1" dirty="0" smtClean="0"/>
              <a:t>Justify</a:t>
            </a:r>
            <a:r>
              <a:rPr lang="en-US" dirty="0" smtClean="0"/>
              <a:t> your answers.</a:t>
            </a:r>
          </a:p>
        </p:txBody>
      </p:sp>
      <p:sp>
        <p:nvSpPr>
          <p:cNvPr id="4" name="TextBox 3"/>
          <p:cNvSpPr txBox="1"/>
          <p:nvPr/>
        </p:nvSpPr>
        <p:spPr>
          <a:xfrm>
            <a:off x="685800" y="3505200"/>
            <a:ext cx="7467600" cy="523220"/>
          </a:xfrm>
          <a:prstGeom prst="rect">
            <a:avLst/>
          </a:prstGeom>
          <a:noFill/>
          <a:ln>
            <a:solidFill>
              <a:schemeClr val="accent1"/>
            </a:solidFill>
          </a:ln>
        </p:spPr>
        <p:txBody>
          <a:bodyPr wrap="square" rtlCol="0">
            <a:spAutoFit/>
          </a:bodyPr>
          <a:lstStyle/>
          <a:p>
            <a:pPr algn="ctr"/>
            <a:r>
              <a:rPr lang="en-US" sz="1400" b="1" dirty="0" smtClean="0"/>
              <a:t>A bad solution</a:t>
            </a:r>
          </a:p>
          <a:p>
            <a:r>
              <a:rPr lang="en-US" sz="1400" dirty="0" smtClean="0"/>
              <a:t>The answer is 72.</a:t>
            </a:r>
          </a:p>
        </p:txBody>
      </p:sp>
      <mc:AlternateContent xmlns:mc="http://schemas.openxmlformats.org/markup-compatibility/2006">
        <mc:Choice xmlns:a14="http://schemas.microsoft.com/office/drawing/2010/main" Requires="a14">
          <p:sp>
            <p:nvSpPr>
              <p:cNvPr id="5" name="TextBox 4"/>
              <p:cNvSpPr txBox="1"/>
              <p:nvPr/>
            </p:nvSpPr>
            <p:spPr>
              <a:xfrm>
                <a:off x="685800" y="4343400"/>
                <a:ext cx="7467600" cy="1815882"/>
              </a:xfrm>
              <a:prstGeom prst="rect">
                <a:avLst/>
              </a:prstGeom>
              <a:noFill/>
              <a:ln>
                <a:solidFill>
                  <a:schemeClr val="accent1"/>
                </a:solidFill>
              </a:ln>
            </p:spPr>
            <p:txBody>
              <a:bodyPr wrap="square" rtlCol="0">
                <a:spAutoFit/>
              </a:bodyPr>
              <a:lstStyle/>
              <a:p>
                <a:pPr algn="ctr"/>
                <a:r>
                  <a:rPr lang="en-US" sz="1400" b="1" dirty="0" smtClean="0"/>
                  <a:t>A better solution</a:t>
                </a:r>
              </a:p>
              <a:p>
                <a:r>
                  <a:rPr lang="en-US" sz="1400" dirty="0" smtClean="0"/>
                  <a:t>Since (x+1)(x-1)=8, we have</a:t>
                </a:r>
              </a:p>
              <a:p>
                <a14:m>
                  <m:oMathPara xmlns:m="http://schemas.openxmlformats.org/officeDocument/2006/math">
                    <m:oMathParaPr>
                      <m:jc m:val="centerGroup"/>
                    </m:oMathParaPr>
                    <m:oMath xmlns:m="http://schemas.openxmlformats.org/officeDocument/2006/math">
                      <m:sSup>
                        <m:sSupPr>
                          <m:ctrlPr>
                            <a:rPr lang="en-US" sz="1400" b="0" i="1" smtClean="0">
                              <a:latin typeface="Cambria Math"/>
                            </a:rPr>
                          </m:ctrlPr>
                        </m:sSupPr>
                        <m:e>
                          <m:r>
                            <a:rPr lang="en-US" sz="1400" b="0" i="1" smtClean="0">
                              <a:latin typeface="Cambria Math"/>
                            </a:rPr>
                            <m:t>𝑥</m:t>
                          </m:r>
                        </m:e>
                        <m:sup>
                          <m:r>
                            <a:rPr lang="en-US" sz="1400" b="0" i="1" smtClean="0">
                              <a:latin typeface="Cambria Math"/>
                            </a:rPr>
                            <m:t>2</m:t>
                          </m:r>
                        </m:sup>
                      </m:sSup>
                      <m:r>
                        <a:rPr lang="en-US" sz="1400" b="0" i="1" smtClean="0">
                          <a:latin typeface="Cambria Math"/>
                        </a:rPr>
                        <m:t> −1=8</m:t>
                      </m:r>
                    </m:oMath>
                  </m:oMathPara>
                </a14:m>
                <a:endParaRPr lang="en-US" sz="1400" b="0" dirty="0" smtClean="0"/>
              </a:p>
              <a:p>
                <a14:m>
                  <m:oMathPara xmlns:m="http://schemas.openxmlformats.org/officeDocument/2006/math">
                    <m:oMathParaPr>
                      <m:jc m:val="centerGroup"/>
                    </m:oMathParaPr>
                    <m:oMath xmlns:m="http://schemas.openxmlformats.org/officeDocument/2006/math">
                      <m:r>
                        <a:rPr lang="en-US" sz="1400" b="0" i="1" smtClean="0">
                          <a:latin typeface="Cambria Math"/>
                        </a:rPr>
                        <m:t>𝑥</m:t>
                      </m:r>
                      <m:r>
                        <a:rPr lang="en-US" sz="1400" b="0" i="1" smtClean="0">
                          <a:latin typeface="Cambria Math"/>
                        </a:rPr>
                        <m:t>=3</m:t>
                      </m:r>
                    </m:oMath>
                  </m:oMathPara>
                </a14:m>
                <a:endParaRPr lang="en-US" sz="1400" dirty="0" smtClean="0"/>
              </a:p>
              <a:p>
                <a:r>
                  <a:rPr lang="en-US" sz="1400" dirty="0" smtClean="0"/>
                  <a:t>The equation </a:t>
                </a:r>
                <a14:m>
                  <m:oMath xmlns:m="http://schemas.openxmlformats.org/officeDocument/2006/math">
                    <m:r>
                      <a:rPr lang="en-US" sz="1400" b="0" i="1" smtClean="0">
                        <a:latin typeface="Cambria Math"/>
                      </a:rPr>
                      <m:t>(</m:t>
                    </m:r>
                    <m:sSup>
                      <m:sSupPr>
                        <m:ctrlPr>
                          <a:rPr lang="en-US" sz="1400" b="0" i="1" smtClean="0">
                            <a:latin typeface="Cambria Math"/>
                          </a:rPr>
                        </m:ctrlPr>
                      </m:sSupPr>
                      <m:e>
                        <m:r>
                          <a:rPr lang="en-US" sz="1400" b="0" i="1" smtClean="0">
                            <a:latin typeface="Cambria Math"/>
                          </a:rPr>
                          <m:t>𝑥</m:t>
                        </m:r>
                      </m:e>
                      <m:sup>
                        <m:r>
                          <a:rPr lang="en-US" sz="1400" b="0" i="1" smtClean="0">
                            <a:latin typeface="Cambria Math"/>
                          </a:rPr>
                          <m:t>2</m:t>
                        </m:r>
                      </m:sup>
                    </m:sSup>
                    <m:r>
                      <a:rPr lang="en-US" sz="1400" b="0" i="1" smtClean="0">
                        <a:latin typeface="Cambria Math"/>
                      </a:rPr>
                      <m:t>+</m:t>
                    </m:r>
                    <m:r>
                      <a:rPr lang="en-US" sz="1400" b="0" i="1" smtClean="0">
                        <a:latin typeface="Cambria Math"/>
                      </a:rPr>
                      <m:t>𝑥</m:t>
                    </m:r>
                    <m:r>
                      <a:rPr lang="en-US" sz="1400" b="0" i="1" smtClean="0">
                        <a:latin typeface="Cambria Math"/>
                      </a:rPr>
                      <m:t>)(</m:t>
                    </m:r>
                    <m:sSup>
                      <m:sSupPr>
                        <m:ctrlPr>
                          <a:rPr lang="en-US" sz="1400" b="0" i="1" smtClean="0">
                            <a:latin typeface="Cambria Math"/>
                          </a:rPr>
                        </m:ctrlPr>
                      </m:sSupPr>
                      <m:e>
                        <m:r>
                          <a:rPr lang="en-US" sz="1400" b="0" i="1" smtClean="0">
                            <a:latin typeface="Cambria Math"/>
                          </a:rPr>
                          <m:t>𝑥</m:t>
                        </m:r>
                      </m:e>
                      <m:sup>
                        <m:r>
                          <a:rPr lang="en-US" sz="1400" b="0" i="1" smtClean="0">
                            <a:latin typeface="Cambria Math"/>
                          </a:rPr>
                          <m:t>2</m:t>
                        </m:r>
                      </m:sup>
                    </m:sSup>
                    <m:r>
                      <a:rPr lang="en-US" sz="1400" b="0" i="1" smtClean="0">
                        <a:latin typeface="Cambria Math"/>
                      </a:rPr>
                      <m:t>−</m:t>
                    </m:r>
                    <m:r>
                      <a:rPr lang="en-US" sz="1400" b="0" i="1" smtClean="0">
                        <a:latin typeface="Cambria Math"/>
                      </a:rPr>
                      <m:t>𝑥</m:t>
                    </m:r>
                    <m:r>
                      <a:rPr lang="en-US" sz="1400" b="0" i="1" smtClean="0">
                        <a:latin typeface="Cambria Math"/>
                      </a:rPr>
                      <m:t>)</m:t>
                    </m:r>
                  </m:oMath>
                </a14:m>
                <a:r>
                  <a:rPr lang="en-US" sz="1400" dirty="0" smtClean="0"/>
                  <a:t> can be written as</a:t>
                </a:r>
              </a:p>
              <a:p>
                <a14:m>
                  <m:oMathPara xmlns:m="http://schemas.openxmlformats.org/officeDocument/2006/math">
                    <m:oMathParaPr>
                      <m:jc m:val="centerGroup"/>
                    </m:oMathParaPr>
                    <m:oMath xmlns:m="http://schemas.openxmlformats.org/officeDocument/2006/math">
                      <m:sSup>
                        <m:sSupPr>
                          <m:ctrlPr>
                            <a:rPr lang="en-US" sz="1400" b="0" i="1" smtClean="0">
                              <a:latin typeface="Cambria Math"/>
                            </a:rPr>
                          </m:ctrlPr>
                        </m:sSupPr>
                        <m:e>
                          <m:r>
                            <a:rPr lang="en-US" sz="1400" b="0" i="1" smtClean="0">
                              <a:latin typeface="Cambria Math"/>
                            </a:rPr>
                            <m:t>𝑥</m:t>
                          </m:r>
                        </m:e>
                        <m:sup>
                          <m:r>
                            <a:rPr lang="en-US" sz="1400" b="0" i="1" smtClean="0">
                              <a:latin typeface="Cambria Math"/>
                            </a:rPr>
                            <m:t>2</m:t>
                          </m:r>
                        </m:sup>
                      </m:sSup>
                      <m:r>
                        <a:rPr lang="en-US" sz="1400" b="0" i="1" smtClean="0">
                          <a:latin typeface="Cambria Math"/>
                        </a:rPr>
                        <m:t>(</m:t>
                      </m:r>
                      <m:r>
                        <a:rPr lang="en-US" sz="1400" b="0" i="1" smtClean="0">
                          <a:latin typeface="Cambria Math"/>
                        </a:rPr>
                        <m:t>𝑥</m:t>
                      </m:r>
                      <m:r>
                        <a:rPr lang="en-US" sz="1400" b="0" i="1" smtClean="0">
                          <a:latin typeface="Cambria Math"/>
                        </a:rPr>
                        <m:t>+1)(</m:t>
                      </m:r>
                      <m:r>
                        <a:rPr lang="en-US" sz="1400" b="0" i="1" smtClean="0">
                          <a:latin typeface="Cambria Math"/>
                        </a:rPr>
                        <m:t>𝑥</m:t>
                      </m:r>
                      <m:r>
                        <a:rPr lang="en-US" sz="1400" b="0" i="1" smtClean="0">
                          <a:latin typeface="Cambria Math"/>
                        </a:rPr>
                        <m:t>−1)</m:t>
                      </m:r>
                    </m:oMath>
                  </m:oMathPara>
                </a14:m>
                <a:endParaRPr lang="en-US" sz="1400" dirty="0" smtClean="0"/>
              </a:p>
              <a:p>
                <a14:m>
                  <m:oMathPara xmlns:m="http://schemas.openxmlformats.org/officeDocument/2006/math">
                    <m:oMathParaPr>
                      <m:jc m:val="centerGroup"/>
                    </m:oMathParaPr>
                    <m:oMath xmlns:m="http://schemas.openxmlformats.org/officeDocument/2006/math">
                      <m:r>
                        <a:rPr lang="en-US" sz="1400" b="0" i="1" smtClean="0">
                          <a:latin typeface="Cambria Math"/>
                        </a:rPr>
                        <m:t>=</m:t>
                      </m:r>
                      <m:sSup>
                        <m:sSupPr>
                          <m:ctrlPr>
                            <a:rPr lang="en-US" sz="1400" b="0" i="1" smtClean="0">
                              <a:latin typeface="Cambria Math"/>
                            </a:rPr>
                          </m:ctrlPr>
                        </m:sSupPr>
                        <m:e>
                          <m:r>
                            <a:rPr lang="en-US" sz="1400" b="0" i="1" smtClean="0">
                              <a:latin typeface="Cambria Math"/>
                            </a:rPr>
                            <m:t>3</m:t>
                          </m:r>
                        </m:e>
                        <m:sup>
                          <m:r>
                            <a:rPr lang="en-US" sz="1400" b="0" i="1" smtClean="0">
                              <a:latin typeface="Cambria Math"/>
                            </a:rPr>
                            <m:t>2</m:t>
                          </m:r>
                        </m:sup>
                      </m:sSup>
                      <m:d>
                        <m:dPr>
                          <m:ctrlPr>
                            <a:rPr lang="en-US" sz="1400" b="0" i="1" smtClean="0">
                              <a:latin typeface="Cambria Math"/>
                            </a:rPr>
                          </m:ctrlPr>
                        </m:dPr>
                        <m:e>
                          <m:r>
                            <a:rPr lang="en-US" sz="1400" b="0" i="1" smtClean="0">
                              <a:latin typeface="Cambria Math"/>
                            </a:rPr>
                            <m:t>8</m:t>
                          </m:r>
                        </m:e>
                      </m:d>
                    </m:oMath>
                  </m:oMathPara>
                </a14:m>
                <a:endParaRPr lang="en-US" sz="1400" b="0" dirty="0" smtClean="0"/>
              </a:p>
              <a:p>
                <a14:m>
                  <m:oMathPara xmlns:m="http://schemas.openxmlformats.org/officeDocument/2006/math">
                    <m:oMathParaPr>
                      <m:jc m:val="centerGroup"/>
                    </m:oMathParaPr>
                    <m:oMath xmlns:m="http://schemas.openxmlformats.org/officeDocument/2006/math">
                      <m:r>
                        <a:rPr lang="en-US" sz="1400" b="0" i="1" smtClean="0">
                          <a:latin typeface="Cambria Math"/>
                        </a:rPr>
                        <m:t>=72</m:t>
                      </m:r>
                    </m:oMath>
                  </m:oMathPara>
                </a14:m>
                <a:endParaRPr lang="en-US" sz="1400" dirty="0" smtClean="0"/>
              </a:p>
            </p:txBody>
          </p:sp>
        </mc:Choice>
        <mc:Fallback>
          <p:sp>
            <p:nvSpPr>
              <p:cNvPr id="5" name="TextBox 4"/>
              <p:cNvSpPr txBox="1">
                <a:spLocks noRot="1" noChangeAspect="1" noMove="1" noResize="1" noEditPoints="1" noAdjustHandles="1" noChangeArrowheads="1" noChangeShapeType="1" noTextEdit="1"/>
              </p:cNvSpPr>
              <p:nvPr/>
            </p:nvSpPr>
            <p:spPr>
              <a:xfrm>
                <a:off x="685800" y="4343400"/>
                <a:ext cx="7467600" cy="1815882"/>
              </a:xfrm>
              <a:prstGeom prst="rect">
                <a:avLst/>
              </a:prstGeom>
              <a:blipFill rotWithShape="1">
                <a:blip r:embed="rId2"/>
                <a:stretch>
                  <a:fillRect l="-163" b="-2007"/>
                </a:stretch>
              </a:blipFill>
              <a:ln>
                <a:solidFill>
                  <a:schemeClr val="accent1"/>
                </a:solidFill>
              </a:ln>
            </p:spPr>
            <p:txBody>
              <a:bodyPr/>
              <a:lstStyle/>
              <a:p>
                <a:r>
                  <a:rPr lang="en-US">
                    <a:noFill/>
                  </a:rPr>
                  <a:t> </a:t>
                </a:r>
              </a:p>
            </p:txBody>
          </p:sp>
        </mc:Fallback>
      </mc:AlternateContent>
    </p:spTree>
    <p:extLst>
      <p:ext uri="{BB962C8B-B14F-4D97-AF65-F5344CB8AC3E}">
        <p14:creationId xmlns:p14="http://schemas.microsoft.com/office/powerpoint/2010/main" val="927571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much is enough?</a:t>
            </a:r>
            <a:endParaRPr lang="en-US" dirty="0"/>
          </a:p>
        </p:txBody>
      </p:sp>
      <p:sp>
        <p:nvSpPr>
          <p:cNvPr id="3" name="Content Placeholder 2"/>
          <p:cNvSpPr>
            <a:spLocks noGrp="1"/>
          </p:cNvSpPr>
          <p:nvPr>
            <p:ph idx="1"/>
          </p:nvPr>
        </p:nvSpPr>
        <p:spPr/>
        <p:txBody>
          <a:bodyPr/>
          <a:lstStyle/>
          <a:p>
            <a:r>
              <a:rPr lang="en-US" dirty="0" smtClean="0"/>
              <a:t>It’s generally better to write more.</a:t>
            </a:r>
          </a:p>
          <a:p>
            <a:r>
              <a:rPr lang="en-US" dirty="0" smtClean="0"/>
              <a:t>If a theorem has a name, you can cite it (</a:t>
            </a:r>
            <a:r>
              <a:rPr lang="en-US" dirty="0" err="1" smtClean="0"/>
              <a:t>eg</a:t>
            </a:r>
            <a:r>
              <a:rPr lang="en-US" dirty="0" smtClean="0"/>
              <a:t>. Pythagorean theorem, Law of </a:t>
            </a:r>
            <a:r>
              <a:rPr lang="en-US" dirty="0" err="1" smtClean="0"/>
              <a:t>Sines</a:t>
            </a:r>
            <a:r>
              <a:rPr lang="en-US" dirty="0" smtClean="0"/>
              <a:t>, Heron’s Formula)</a:t>
            </a:r>
          </a:p>
          <a:p>
            <a:r>
              <a:rPr lang="en-US" dirty="0" smtClean="0"/>
              <a:t>If the theorem doesn’t have a name, try to prove it in one or two lines. If you can’t say ‘according to a well known theorem…’</a:t>
            </a:r>
          </a:p>
          <a:p>
            <a:r>
              <a:rPr lang="en-US" dirty="0" smtClean="0"/>
              <a:t>“Paper is cheap. I use it to wipe my butt every day” – Linus Torvalds</a:t>
            </a:r>
          </a:p>
          <a:p>
            <a:r>
              <a:rPr lang="en-US" dirty="0" smtClean="0"/>
              <a:t>Don’t be afraid to use extra paper.</a:t>
            </a:r>
            <a:endParaRPr lang="en-US" dirty="0"/>
          </a:p>
        </p:txBody>
      </p:sp>
    </p:spTree>
    <p:extLst>
      <p:ext uri="{BB962C8B-B14F-4D97-AF65-F5344CB8AC3E}">
        <p14:creationId xmlns:p14="http://schemas.microsoft.com/office/powerpoint/2010/main" val="4063333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 clear</a:t>
            </a:r>
            <a:endParaRPr lang="en-US" dirty="0"/>
          </a:p>
        </p:txBody>
      </p:sp>
      <p:sp>
        <p:nvSpPr>
          <p:cNvPr id="3" name="Content Placeholder 2"/>
          <p:cNvSpPr>
            <a:spLocks noGrp="1"/>
          </p:cNvSpPr>
          <p:nvPr>
            <p:ph idx="1"/>
          </p:nvPr>
        </p:nvSpPr>
        <p:spPr/>
        <p:txBody>
          <a:bodyPr/>
          <a:lstStyle/>
          <a:p>
            <a:r>
              <a:rPr lang="en-US" dirty="0" smtClean="0"/>
              <a:t>Name your stuff (instead of saying ‘the sum of the sequence’, call the sum S)</a:t>
            </a:r>
          </a:p>
          <a:p>
            <a:r>
              <a:rPr lang="en-US" dirty="0" smtClean="0"/>
              <a:t>Be very specific (instead of ‘for any x’, write ‘for any integer x&gt;1’)</a:t>
            </a:r>
          </a:p>
          <a:p>
            <a:r>
              <a:rPr lang="en-US" dirty="0" smtClean="0"/>
              <a:t>Use lemmas (sub-proofs) to prove the main problem.</a:t>
            </a:r>
          </a:p>
          <a:p>
            <a:r>
              <a:rPr lang="en-US" dirty="0" smtClean="0"/>
              <a:t>When using cases, make the cases clear:</a:t>
            </a:r>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4572000"/>
            <a:ext cx="7810009"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908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Think backwards, Write forwards</a:t>
            </a:r>
            <a:endParaRPr lang="en-US" dirty="0"/>
          </a:p>
        </p:txBody>
      </p:sp>
      <p:sp>
        <p:nvSpPr>
          <p:cNvPr id="3" name="Content Placeholder 2"/>
          <p:cNvSpPr>
            <a:spLocks noGrp="1"/>
          </p:cNvSpPr>
          <p:nvPr>
            <p:ph idx="1"/>
          </p:nvPr>
        </p:nvSpPr>
        <p:spPr/>
        <p:txBody>
          <a:bodyPr/>
          <a:lstStyle/>
          <a:p>
            <a:r>
              <a:rPr lang="en-US" dirty="0" smtClean="0"/>
              <a:t>Problem: How did I put a </a:t>
            </a:r>
            <a:r>
              <a:rPr lang="en-US" dirty="0" err="1" smtClean="0"/>
              <a:t>rubik’s</a:t>
            </a:r>
            <a:r>
              <a:rPr lang="en-US" dirty="0" smtClean="0"/>
              <a:t> cube in a bottle?</a:t>
            </a:r>
          </a:p>
          <a:p>
            <a:r>
              <a:rPr lang="en-US" dirty="0" smtClean="0"/>
              <a:t>The reader doesn’t care how you derived the solution.</a:t>
            </a:r>
          </a:p>
        </p:txBody>
      </p:sp>
      <p:pic>
        <p:nvPicPr>
          <p:cNvPr id="2050" name="Picture 2" descr="http://www.puzzleworld.org/puzzleworld/puz/img/apple_juice_bottle_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50784" y="2286000"/>
            <a:ext cx="1985818" cy="32766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91718" y="3124200"/>
            <a:ext cx="6248400" cy="1600438"/>
          </a:xfrm>
          <a:prstGeom prst="rect">
            <a:avLst/>
          </a:prstGeom>
          <a:noFill/>
          <a:ln>
            <a:solidFill>
              <a:schemeClr val="accent1"/>
            </a:solidFill>
          </a:ln>
        </p:spPr>
        <p:txBody>
          <a:bodyPr wrap="square" rtlCol="0">
            <a:spAutoFit/>
          </a:bodyPr>
          <a:lstStyle/>
          <a:p>
            <a:pPr algn="ctr"/>
            <a:r>
              <a:rPr lang="en-US" sz="1400" b="1" dirty="0" smtClean="0"/>
              <a:t>A bad solution</a:t>
            </a:r>
          </a:p>
          <a:p>
            <a:r>
              <a:rPr lang="en-US" sz="1400" dirty="0" smtClean="0"/>
              <a:t>The cube couldn’t have been put in through the neck of the bottle because it’s too small. You can’t stretch glass to put it in either. But you can disassemble a </a:t>
            </a:r>
            <a:r>
              <a:rPr lang="en-US" sz="1400" dirty="0" err="1" smtClean="0"/>
              <a:t>rubik’s</a:t>
            </a:r>
            <a:r>
              <a:rPr lang="en-US" sz="1400" dirty="0" smtClean="0"/>
              <a:t> cube into small pieces, and reassemble it back together. Each of the small pieces can fit in through the neck. You can reassemble the pieces back together in the bottle (using tweezers). QED.</a:t>
            </a:r>
          </a:p>
        </p:txBody>
      </p:sp>
    </p:spTree>
    <p:extLst>
      <p:ext uri="{BB962C8B-B14F-4D97-AF65-F5344CB8AC3E}">
        <p14:creationId xmlns:p14="http://schemas.microsoft.com/office/powerpoint/2010/main" val="2662082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Geometry problems</a:t>
            </a:r>
            <a:endParaRPr lang="en-US" dirty="0"/>
          </a:p>
        </p:txBody>
      </p:sp>
      <p:sp>
        <p:nvSpPr>
          <p:cNvPr id="3" name="Content Placeholder 2"/>
          <p:cNvSpPr>
            <a:spLocks noGrp="1"/>
          </p:cNvSpPr>
          <p:nvPr>
            <p:ph idx="1"/>
          </p:nvPr>
        </p:nvSpPr>
        <p:spPr/>
        <p:txBody>
          <a:bodyPr/>
          <a:lstStyle/>
          <a:p>
            <a:r>
              <a:rPr lang="en-US" dirty="0" smtClean="0"/>
              <a:t>It’s very helpful to have a ruler and a compass.</a:t>
            </a:r>
          </a:p>
          <a:p>
            <a:r>
              <a:rPr lang="en-US" dirty="0" smtClean="0"/>
              <a:t>Drawing accurate diagrams help you notice relationships you wouldn’t otherwise notice.</a:t>
            </a:r>
          </a:p>
          <a:p>
            <a:r>
              <a:rPr lang="en-US" dirty="0" smtClean="0"/>
              <a:t>It also helps to use colored pencils to mark sides / angles (just don’t use refer to ‘the red line’ because graders get photocopied papers)</a:t>
            </a:r>
          </a:p>
        </p:txBody>
      </p:sp>
    </p:spTree>
    <p:extLst>
      <p:ext uri="{BB962C8B-B14F-4D97-AF65-F5344CB8AC3E}">
        <p14:creationId xmlns:p14="http://schemas.microsoft.com/office/powerpoint/2010/main" val="4225303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Math grammar</a:t>
            </a:r>
            <a:endParaRPr lang="en-US" dirty="0"/>
          </a:p>
        </p:txBody>
      </p:sp>
      <p:sp>
        <p:nvSpPr>
          <p:cNvPr id="3" name="Content Placeholder 2"/>
          <p:cNvSpPr>
            <a:spLocks noGrp="1"/>
          </p:cNvSpPr>
          <p:nvPr>
            <p:ph idx="1"/>
          </p:nvPr>
        </p:nvSpPr>
        <p:spPr/>
        <p:txBody>
          <a:bodyPr/>
          <a:lstStyle/>
          <a:p>
            <a:r>
              <a:rPr lang="en-US" dirty="0" smtClean="0"/>
              <a:t>Try to use proper </a:t>
            </a:r>
            <a:r>
              <a:rPr lang="en-US" dirty="0" err="1" smtClean="0"/>
              <a:t>english</a:t>
            </a:r>
            <a:r>
              <a:rPr lang="en-US" dirty="0" smtClean="0"/>
              <a:t> grammar / spelling / punctuation.</a:t>
            </a:r>
          </a:p>
          <a:p>
            <a:r>
              <a:rPr lang="en-US" dirty="0" smtClean="0"/>
              <a:t>It’s okay to use “we” in a proof; “we” refers to the author and the reader or the lecturer and the audience.</a:t>
            </a:r>
          </a:p>
          <a:p>
            <a:r>
              <a:rPr lang="en-US" dirty="0" smtClean="0"/>
              <a:t>Don’t BS. The papers are marked by university professors. Use your time to check your work or find an actual solution. (except for the COMC, where it’s marked by undergraduates and high school teachers and you should BS as much as possible ;))</a:t>
            </a:r>
            <a:endParaRPr lang="en-US" dirty="0"/>
          </a:p>
        </p:txBody>
      </p:sp>
    </p:spTree>
    <p:extLst>
      <p:ext uri="{BB962C8B-B14F-4D97-AF65-F5344CB8AC3E}">
        <p14:creationId xmlns:p14="http://schemas.microsoft.com/office/powerpoint/2010/main" val="3187869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82</TotalTime>
  <Words>766</Words>
  <Application>Microsoft Office PowerPoint</Application>
  <PresentationFormat>On-screen Show (4:3)</PresentationFormat>
  <Paragraphs>63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Apothecary</vt:lpstr>
      <vt:lpstr>How (not) to Write Contest Solutions</vt:lpstr>
      <vt:lpstr>This week’s math contests</vt:lpstr>
      <vt:lpstr>Written solutions?</vt:lpstr>
      <vt:lpstr>An (easy) sample problem</vt:lpstr>
      <vt:lpstr>How much is enough?</vt:lpstr>
      <vt:lpstr>Be clear</vt:lpstr>
      <vt:lpstr>Think backwards, Write forwards</vt:lpstr>
      <vt:lpstr>Geometry problems</vt:lpstr>
      <vt:lpstr>Math grammar</vt:lpstr>
      <vt:lpstr>Problem type 1</vt:lpstr>
      <vt:lpstr>Problem type 2</vt:lpstr>
      <vt:lpstr>Problem type 3</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(not) to Write Contest Solutions</dc:title>
  <dc:creator>Student</dc:creator>
  <cp:lastModifiedBy>Student</cp:lastModifiedBy>
  <cp:revision>38</cp:revision>
  <dcterms:created xsi:type="dcterms:W3CDTF">2011-04-11T02:26:53Z</dcterms:created>
  <dcterms:modified xsi:type="dcterms:W3CDTF">2011-04-11T03:49:20Z</dcterms:modified>
</cp:coreProperties>
</file>